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oppins"/>
      <p:bold r:id="rId18"/>
      <p:boldItalic r:id="rId19"/>
    </p:embeddedFont>
    <p:embeddedFont>
      <p:font typeface="Lato"/>
      <p:regular r:id="rId20"/>
      <p:bold r:id="rId21"/>
      <p:italic r:id="rId22"/>
      <p:boldItalic r:id="rId23"/>
    </p:embeddedFont>
    <p:embeddedFont>
      <p:font typeface="Lexend"/>
      <p:regular r:id="rId24"/>
      <p:bold r:id="rId25"/>
    </p:embeddedFont>
    <p:embeddedFont>
      <p:font typeface="Comfortaa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Lexend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omfortaa-regular.fntdata"/><Relationship Id="rId25" Type="http://schemas.openxmlformats.org/officeDocument/2006/relationships/font" Target="fonts/Lexend-bold.fntdata"/><Relationship Id="rId27" Type="http://schemas.openxmlformats.org/officeDocument/2006/relationships/font" Target="fonts/Comforta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oppins-boldItalic.fntdata"/><Relationship Id="rId18" Type="http://schemas.openxmlformats.org/officeDocument/2006/relationships/font" Target="fonts/Poppi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21e2d5b1e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321e2d5b1e1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1f667b15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21f667b151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21f667b15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21f667b151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21f667b151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21f667b151_4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1e2d5b1e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321e2d5b1e1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21e2d5b1e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321e2d5b1e1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1e2d5b1e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321e2d5b1e1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1e2d5b1e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21e2d5b1e1_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21f667b1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21f667b15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1f667b15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21f667b151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21f667b15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321f667b151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1f667b15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21f667b151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464332" y="250516"/>
            <a:ext cx="8299483" cy="570120"/>
            <a:chOff x="0" y="-38100"/>
            <a:chExt cx="4371600" cy="300300"/>
          </a:xfrm>
        </p:grpSpPr>
        <p:sp>
          <p:nvSpPr>
            <p:cNvPr id="55" name="Google Shape;55;p13"/>
            <p:cNvSpPr/>
            <p:nvPr/>
          </p:nvSpPr>
          <p:spPr>
            <a:xfrm>
              <a:off x="0" y="0"/>
              <a:ext cx="4371517" cy="262170"/>
            </a:xfrm>
            <a:custGeom>
              <a:rect b="b" l="l" r="r" t="t"/>
              <a:pathLst>
                <a:path extrusionOk="0"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E5E1D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 txBox="1"/>
            <p:nvPr/>
          </p:nvSpPr>
          <p:spPr>
            <a:xfrm>
              <a:off x="0" y="-38100"/>
              <a:ext cx="4371600" cy="3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" name="Google Shape;57;p13"/>
          <p:cNvSpPr/>
          <p:nvPr/>
        </p:nvSpPr>
        <p:spPr>
          <a:xfrm>
            <a:off x="2826019" y="250517"/>
            <a:ext cx="6056255" cy="4353817"/>
          </a:xfrm>
          <a:custGeom>
            <a:rect b="b" l="l" r="r" t="t"/>
            <a:pathLst>
              <a:path extrusionOk="0" h="8707633" w="12112509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499"/>
            </a:stretch>
          </a:blipFill>
          <a:ln>
            <a:noFill/>
          </a:ln>
        </p:spPr>
      </p:sp>
      <p:sp>
        <p:nvSpPr>
          <p:cNvPr id="58" name="Google Shape;58;p13"/>
          <p:cNvSpPr/>
          <p:nvPr/>
        </p:nvSpPr>
        <p:spPr>
          <a:xfrm>
            <a:off x="236872" y="3195055"/>
            <a:ext cx="307538" cy="305395"/>
          </a:xfrm>
          <a:custGeom>
            <a:rect b="b" l="l" r="r" t="t"/>
            <a:pathLst>
              <a:path extrusionOk="0"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" name="Google Shape;59;p13"/>
          <p:cNvSpPr/>
          <p:nvPr/>
        </p:nvSpPr>
        <p:spPr>
          <a:xfrm>
            <a:off x="585653" y="439599"/>
            <a:ext cx="264215" cy="264214"/>
          </a:xfrm>
          <a:custGeom>
            <a:rect b="b" l="l" r="r" t="t"/>
            <a:pathLst>
              <a:path extrusionOk="0"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" name="Google Shape;60;p13"/>
          <p:cNvSpPr txBox="1"/>
          <p:nvPr/>
        </p:nvSpPr>
        <p:spPr>
          <a:xfrm>
            <a:off x="464325" y="1041388"/>
            <a:ext cx="6374400" cy="1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Fine-Tuning BERT for NLP Tasks on High-Performance Computing (HPC) Infrastructure Using Multiple GPUs on Single Node</a:t>
            </a:r>
            <a:endParaRPr sz="2700"/>
          </a:p>
        </p:txBody>
      </p:sp>
      <p:sp>
        <p:nvSpPr>
          <p:cNvPr id="61" name="Google Shape;61;p13"/>
          <p:cNvSpPr txBox="1"/>
          <p:nvPr/>
        </p:nvSpPr>
        <p:spPr>
          <a:xfrm>
            <a:off x="948335" y="441213"/>
            <a:ext cx="1877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CSE449 </a:t>
            </a:r>
            <a:endParaRPr sz="16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552728" y="2888625"/>
            <a:ext cx="226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Presented by </a:t>
            </a:r>
            <a:endParaRPr sz="700"/>
          </a:p>
        </p:txBody>
      </p:sp>
      <p:sp>
        <p:nvSpPr>
          <p:cNvPr id="63" name="Google Shape;63;p13"/>
          <p:cNvSpPr txBox="1"/>
          <p:nvPr/>
        </p:nvSpPr>
        <p:spPr>
          <a:xfrm>
            <a:off x="585657" y="3255350"/>
            <a:ext cx="3378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Munib Fahmid Rafeed - 24341128</a:t>
            </a:r>
            <a:endParaRPr sz="700"/>
          </a:p>
        </p:txBody>
      </p:sp>
      <p:sp>
        <p:nvSpPr>
          <p:cNvPr id="64" name="Google Shape;64;p13"/>
          <p:cNvSpPr txBox="1"/>
          <p:nvPr/>
        </p:nvSpPr>
        <p:spPr>
          <a:xfrm>
            <a:off x="585638" y="3648800"/>
            <a:ext cx="2057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Moinuddin Zubair - 21101223</a:t>
            </a:r>
            <a:endParaRPr sz="700"/>
          </a:p>
        </p:txBody>
      </p:sp>
      <p:sp>
        <p:nvSpPr>
          <p:cNvPr id="65" name="Google Shape;65;p13"/>
          <p:cNvSpPr txBox="1"/>
          <p:nvPr/>
        </p:nvSpPr>
        <p:spPr>
          <a:xfrm>
            <a:off x="606850" y="4024075"/>
            <a:ext cx="2739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Tarannum Ahmed Nowshin-21101210 </a:t>
            </a:r>
            <a:endParaRPr sz="12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236872" y="3588505"/>
            <a:ext cx="307538" cy="305395"/>
          </a:xfrm>
          <a:custGeom>
            <a:rect b="b" l="l" r="r" t="t"/>
            <a:pathLst>
              <a:path extrusionOk="0"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" name="Google Shape;67;p13"/>
          <p:cNvSpPr/>
          <p:nvPr/>
        </p:nvSpPr>
        <p:spPr>
          <a:xfrm>
            <a:off x="236872" y="3981943"/>
            <a:ext cx="307538" cy="305395"/>
          </a:xfrm>
          <a:custGeom>
            <a:rect b="b" l="l" r="r" t="t"/>
            <a:pathLst>
              <a:path extrusionOk="0"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" name="Google Shape;68;p13"/>
          <p:cNvSpPr/>
          <p:nvPr/>
        </p:nvSpPr>
        <p:spPr>
          <a:xfrm>
            <a:off x="236872" y="4369193"/>
            <a:ext cx="307538" cy="305395"/>
          </a:xfrm>
          <a:custGeom>
            <a:rect b="b" l="l" r="r" t="t"/>
            <a:pathLst>
              <a:path extrusionOk="0"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" name="Google Shape;69;p13"/>
          <p:cNvSpPr/>
          <p:nvPr/>
        </p:nvSpPr>
        <p:spPr>
          <a:xfrm>
            <a:off x="236872" y="4756455"/>
            <a:ext cx="307538" cy="305395"/>
          </a:xfrm>
          <a:custGeom>
            <a:rect b="b" l="l" r="r" t="t"/>
            <a:pathLst>
              <a:path extrusionOk="0"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" name="Google Shape;70;p13"/>
          <p:cNvSpPr txBox="1"/>
          <p:nvPr/>
        </p:nvSpPr>
        <p:spPr>
          <a:xfrm>
            <a:off x="606867" y="4774624"/>
            <a:ext cx="2156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Upoma Deb Suchi - 20201109</a:t>
            </a:r>
            <a:endParaRPr sz="12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606849" y="4399350"/>
            <a:ext cx="2694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Kamran Hassan Shomrat - 21101010</a:t>
            </a:r>
            <a:endParaRPr sz="12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Google Shape;72;p13"/>
          <p:cNvSpPr/>
          <p:nvPr/>
        </p:nvSpPr>
        <p:spPr>
          <a:xfrm>
            <a:off x="2088453" y="432261"/>
            <a:ext cx="264215" cy="264214"/>
          </a:xfrm>
          <a:custGeom>
            <a:rect b="b" l="l" r="r" t="t"/>
            <a:pathLst>
              <a:path extrusionOk="0"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" name="Google Shape;73;p13"/>
          <p:cNvSpPr txBox="1"/>
          <p:nvPr/>
        </p:nvSpPr>
        <p:spPr>
          <a:xfrm>
            <a:off x="2439060" y="448551"/>
            <a:ext cx="1877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EDA Presentation</a:t>
            </a:r>
            <a:endParaRPr sz="16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/>
          <p:nvPr/>
        </p:nvSpPr>
        <p:spPr>
          <a:xfrm>
            <a:off x="5200691" y="2161595"/>
            <a:ext cx="325205" cy="325205"/>
          </a:xfrm>
          <a:custGeom>
            <a:rect b="b" l="l" r="r" t="t"/>
            <a:pathLst>
              <a:path extrusionOk="0"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07" name="Google Shape;2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49" y="841325"/>
            <a:ext cx="4187751" cy="34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5381325" y="841325"/>
            <a:ext cx="3171000" cy="3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The heatmap reveals a correlation coefficient between essay length and overall scores. The strength of this correlation might provide insight into how essay length impacts scoring.</a:t>
            </a:r>
            <a:endParaRPr sz="1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832700" y="279413"/>
            <a:ext cx="5436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Correlation Between Essay Length and Overall Scores</a:t>
            </a:r>
            <a:endParaRPr sz="2100" u="sng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10" name="Google Shape;210;p22"/>
          <p:cNvGrpSpPr/>
          <p:nvPr/>
        </p:nvGrpSpPr>
        <p:grpSpPr>
          <a:xfrm>
            <a:off x="514350" y="279415"/>
            <a:ext cx="7669627" cy="397548"/>
            <a:chOff x="0" y="-38100"/>
            <a:chExt cx="4039835" cy="209401"/>
          </a:xfrm>
        </p:grpSpPr>
        <p:sp>
          <p:nvSpPr>
            <p:cNvPr id="211" name="Google Shape;211;p22"/>
            <p:cNvSpPr/>
            <p:nvPr/>
          </p:nvSpPr>
          <p:spPr>
            <a:xfrm>
              <a:off x="0" y="0"/>
              <a:ext cx="4039835" cy="171301"/>
            </a:xfrm>
            <a:custGeom>
              <a:rect b="b" l="l" r="r" t="t"/>
              <a:pathLst>
                <a:path extrusionOk="0" h="171301" w="4039835">
                  <a:moveTo>
                    <a:pt x="30284" y="0"/>
                  </a:moveTo>
                  <a:lnTo>
                    <a:pt x="4009551" y="0"/>
                  </a:lnTo>
                  <a:cubicBezTo>
                    <a:pt x="4026276" y="0"/>
                    <a:pt x="4039835" y="13559"/>
                    <a:pt x="4039835" y="30284"/>
                  </a:cubicBezTo>
                  <a:lnTo>
                    <a:pt x="4039835" y="141018"/>
                  </a:lnTo>
                  <a:cubicBezTo>
                    <a:pt x="4039835" y="157743"/>
                    <a:pt x="4026276" y="171301"/>
                    <a:pt x="4009551" y="171301"/>
                  </a:cubicBezTo>
                  <a:lnTo>
                    <a:pt x="30284" y="171301"/>
                  </a:lnTo>
                  <a:cubicBezTo>
                    <a:pt x="13559" y="171301"/>
                    <a:pt x="0" y="157743"/>
                    <a:pt x="0" y="141018"/>
                  </a:cubicBezTo>
                  <a:lnTo>
                    <a:pt x="0" y="30284"/>
                  </a:lnTo>
                  <a:cubicBezTo>
                    <a:pt x="0" y="13559"/>
                    <a:pt x="13559" y="0"/>
                    <a:pt x="302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FBF9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2"/>
            <p:cNvSpPr txBox="1"/>
            <p:nvPr/>
          </p:nvSpPr>
          <p:spPr>
            <a:xfrm>
              <a:off x="0" y="-38100"/>
              <a:ext cx="4039800" cy="2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00" y="1195400"/>
            <a:ext cx="4506491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100" y="2310175"/>
            <a:ext cx="4141925" cy="222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3"/>
          <p:cNvSpPr txBox="1"/>
          <p:nvPr/>
        </p:nvSpPr>
        <p:spPr>
          <a:xfrm>
            <a:off x="-422800" y="3524425"/>
            <a:ext cx="5329500" cy="1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Frequent terms used in the essays are visualized. Commonly used words might reflect key themes or typical responses to the tasks.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721200" y="308088"/>
            <a:ext cx="54360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Word Cloud of Essays</a:t>
            </a:r>
            <a:endParaRPr sz="1800" u="sng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21" name="Google Shape;221;p23"/>
          <p:cNvGrpSpPr/>
          <p:nvPr/>
        </p:nvGrpSpPr>
        <p:grpSpPr>
          <a:xfrm>
            <a:off x="514350" y="279415"/>
            <a:ext cx="7669627" cy="397548"/>
            <a:chOff x="0" y="-38100"/>
            <a:chExt cx="4039835" cy="209401"/>
          </a:xfrm>
        </p:grpSpPr>
        <p:sp>
          <p:nvSpPr>
            <p:cNvPr id="222" name="Google Shape;222;p23"/>
            <p:cNvSpPr/>
            <p:nvPr/>
          </p:nvSpPr>
          <p:spPr>
            <a:xfrm>
              <a:off x="0" y="0"/>
              <a:ext cx="4039835" cy="171301"/>
            </a:xfrm>
            <a:custGeom>
              <a:rect b="b" l="l" r="r" t="t"/>
              <a:pathLst>
                <a:path extrusionOk="0" h="171301" w="4039835">
                  <a:moveTo>
                    <a:pt x="30284" y="0"/>
                  </a:moveTo>
                  <a:lnTo>
                    <a:pt x="4009551" y="0"/>
                  </a:lnTo>
                  <a:cubicBezTo>
                    <a:pt x="4026276" y="0"/>
                    <a:pt x="4039835" y="13559"/>
                    <a:pt x="4039835" y="30284"/>
                  </a:cubicBezTo>
                  <a:lnTo>
                    <a:pt x="4039835" y="141018"/>
                  </a:lnTo>
                  <a:cubicBezTo>
                    <a:pt x="4039835" y="157743"/>
                    <a:pt x="4026276" y="171301"/>
                    <a:pt x="4009551" y="171301"/>
                  </a:cubicBezTo>
                  <a:lnTo>
                    <a:pt x="30284" y="171301"/>
                  </a:lnTo>
                  <a:cubicBezTo>
                    <a:pt x="13559" y="171301"/>
                    <a:pt x="0" y="157743"/>
                    <a:pt x="0" y="141018"/>
                  </a:cubicBezTo>
                  <a:lnTo>
                    <a:pt x="0" y="30284"/>
                  </a:lnTo>
                  <a:cubicBezTo>
                    <a:pt x="0" y="13559"/>
                    <a:pt x="13559" y="0"/>
                    <a:pt x="302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FBF9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3"/>
            <p:cNvSpPr txBox="1"/>
            <p:nvPr/>
          </p:nvSpPr>
          <p:spPr>
            <a:xfrm>
              <a:off x="0" y="-38100"/>
              <a:ext cx="4039800" cy="2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23"/>
          <p:cNvSpPr txBox="1"/>
          <p:nvPr/>
        </p:nvSpPr>
        <p:spPr>
          <a:xfrm>
            <a:off x="4336665" y="1079675"/>
            <a:ext cx="48768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Examiner comments were sparse in the dataset, but a word cloud was generated if sufficient data was available. Otherwise, there isn't enough data for a meaningful analysis.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4704100" y="308100"/>
            <a:ext cx="3961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Word Cloud of Examiner Comments</a:t>
            </a:r>
            <a:endParaRPr sz="1800" u="sng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/>
          <p:nvPr/>
        </p:nvSpPr>
        <p:spPr>
          <a:xfrm flipH="1" rot="5814674">
            <a:off x="-1437261" y="-464618"/>
            <a:ext cx="3826485" cy="4103469"/>
          </a:xfrm>
          <a:custGeom>
            <a:rect b="b" l="l" r="r" t="t"/>
            <a:pathLst>
              <a:path extrusionOk="0"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1" name="Google Shape;231;p24"/>
          <p:cNvSpPr/>
          <p:nvPr/>
        </p:nvSpPr>
        <p:spPr>
          <a:xfrm>
            <a:off x="7686091" y="3611196"/>
            <a:ext cx="3097800" cy="1692040"/>
          </a:xfrm>
          <a:custGeom>
            <a:rect b="b" l="l" r="r" t="t"/>
            <a:pathLst>
              <a:path extrusionOk="0" h="3384081" w="6195600">
                <a:moveTo>
                  <a:pt x="0" y="0"/>
                </a:moveTo>
                <a:lnTo>
                  <a:pt x="6195601" y="0"/>
                </a:lnTo>
                <a:lnTo>
                  <a:pt x="6195601" y="3384081"/>
                </a:lnTo>
                <a:lnTo>
                  <a:pt x="0" y="33840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43178" l="-9749" r="0" t="0"/>
            </a:stretch>
          </a:blipFill>
          <a:ln>
            <a:noFill/>
          </a:ln>
        </p:spPr>
      </p:sp>
      <p:sp>
        <p:nvSpPr>
          <p:cNvPr id="232" name="Google Shape;232;p24"/>
          <p:cNvSpPr txBox="1"/>
          <p:nvPr/>
        </p:nvSpPr>
        <p:spPr>
          <a:xfrm>
            <a:off x="2367382" y="1780875"/>
            <a:ext cx="4618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THANK YOU !!!</a:t>
            </a:r>
            <a:endParaRPr sz="2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/>
          <p:nvPr/>
        </p:nvSpPr>
        <p:spPr>
          <a:xfrm flipH="1" rot="9267754">
            <a:off x="6029127" y="-462619"/>
            <a:ext cx="3827254" cy="4104294"/>
          </a:xfrm>
          <a:custGeom>
            <a:rect b="b" l="l" r="r" t="t"/>
            <a:pathLst>
              <a:path extrusionOk="0"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9" name="Google Shape;79;p14"/>
          <p:cNvGrpSpPr/>
          <p:nvPr/>
        </p:nvGrpSpPr>
        <p:grpSpPr>
          <a:xfrm>
            <a:off x="362993" y="1591899"/>
            <a:ext cx="7574445" cy="3188910"/>
            <a:chOff x="0" y="-38100"/>
            <a:chExt cx="3989700" cy="1679700"/>
          </a:xfrm>
        </p:grpSpPr>
        <p:sp>
          <p:nvSpPr>
            <p:cNvPr id="80" name="Google Shape;80;p14"/>
            <p:cNvSpPr/>
            <p:nvPr/>
          </p:nvSpPr>
          <p:spPr>
            <a:xfrm>
              <a:off x="0" y="0"/>
              <a:ext cx="3989624" cy="1641495"/>
            </a:xfrm>
            <a:custGeom>
              <a:rect b="b" l="l" r="r" t="t"/>
              <a:pathLst>
                <a:path extrusionOk="0" h="1641495" w="3989624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000000"/>
            </a:solidFill>
            <a:ln cap="sq" cmpd="sng" w="38100">
              <a:solidFill>
                <a:srgbClr val="E5E1D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 txBox="1"/>
            <p:nvPr/>
          </p:nvSpPr>
          <p:spPr>
            <a:xfrm>
              <a:off x="0" y="-38100"/>
              <a:ext cx="3989700" cy="16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4"/>
          <p:cNvSpPr/>
          <p:nvPr/>
        </p:nvSpPr>
        <p:spPr>
          <a:xfrm>
            <a:off x="-1073937" y="3981461"/>
            <a:ext cx="2873860" cy="1692040"/>
          </a:xfrm>
          <a:custGeom>
            <a:rect b="b" l="l" r="r" t="t"/>
            <a:pathLst>
              <a:path extrusionOk="0" h="3384081" w="5747719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43178" l="-18299" r="0" t="0"/>
            </a:stretch>
          </a:blipFill>
          <a:ln>
            <a:noFill/>
          </a:ln>
        </p:spPr>
      </p:sp>
      <p:sp>
        <p:nvSpPr>
          <p:cNvPr id="83" name="Google Shape;83;p14"/>
          <p:cNvSpPr/>
          <p:nvPr/>
        </p:nvSpPr>
        <p:spPr>
          <a:xfrm>
            <a:off x="7488834" y="919537"/>
            <a:ext cx="448210" cy="448210"/>
          </a:xfrm>
          <a:custGeom>
            <a:rect b="b" l="l" r="r" t="t"/>
            <a:pathLst>
              <a:path extrusionOk="0" h="896420" w="896420">
                <a:moveTo>
                  <a:pt x="0" y="0"/>
                </a:moveTo>
                <a:lnTo>
                  <a:pt x="896421" y="0"/>
                </a:lnTo>
                <a:lnTo>
                  <a:pt x="896421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" name="Google Shape;84;p14"/>
          <p:cNvSpPr txBox="1"/>
          <p:nvPr/>
        </p:nvSpPr>
        <p:spPr>
          <a:xfrm>
            <a:off x="362992" y="356509"/>
            <a:ext cx="3636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INDEX</a:t>
            </a:r>
            <a:endParaRPr sz="700"/>
          </a:p>
        </p:txBody>
      </p:sp>
      <p:sp>
        <p:nvSpPr>
          <p:cNvPr id="85" name="Google Shape;85;p14"/>
          <p:cNvSpPr txBox="1"/>
          <p:nvPr/>
        </p:nvSpPr>
        <p:spPr>
          <a:xfrm>
            <a:off x="1112026" y="1967448"/>
            <a:ext cx="2721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Dataset Description</a:t>
            </a:r>
            <a:endParaRPr sz="700"/>
          </a:p>
        </p:txBody>
      </p:sp>
      <p:sp>
        <p:nvSpPr>
          <p:cNvPr id="86" name="Google Shape;86;p14"/>
          <p:cNvSpPr txBox="1"/>
          <p:nvPr/>
        </p:nvSpPr>
        <p:spPr>
          <a:xfrm>
            <a:off x="762763" y="1967448"/>
            <a:ext cx="222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700"/>
          </a:p>
        </p:txBody>
      </p:sp>
      <p:sp>
        <p:nvSpPr>
          <p:cNvPr id="87" name="Google Shape;87;p14"/>
          <p:cNvSpPr txBox="1"/>
          <p:nvPr/>
        </p:nvSpPr>
        <p:spPr>
          <a:xfrm>
            <a:off x="1112026" y="2536835"/>
            <a:ext cx="2721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Key Features</a:t>
            </a:r>
            <a:endParaRPr sz="700"/>
          </a:p>
        </p:txBody>
      </p:sp>
      <p:sp>
        <p:nvSpPr>
          <p:cNvPr id="88" name="Google Shape;88;p14"/>
          <p:cNvSpPr txBox="1"/>
          <p:nvPr/>
        </p:nvSpPr>
        <p:spPr>
          <a:xfrm>
            <a:off x="762763" y="2536835"/>
            <a:ext cx="222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700"/>
          </a:p>
        </p:txBody>
      </p:sp>
      <p:sp>
        <p:nvSpPr>
          <p:cNvPr id="89" name="Google Shape;89;p14"/>
          <p:cNvSpPr txBox="1"/>
          <p:nvPr/>
        </p:nvSpPr>
        <p:spPr>
          <a:xfrm>
            <a:off x="1112026" y="3105160"/>
            <a:ext cx="2721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Other Features</a:t>
            </a:r>
            <a:endParaRPr sz="700"/>
          </a:p>
        </p:txBody>
      </p:sp>
      <p:sp>
        <p:nvSpPr>
          <p:cNvPr id="90" name="Google Shape;90;p14"/>
          <p:cNvSpPr txBox="1"/>
          <p:nvPr/>
        </p:nvSpPr>
        <p:spPr>
          <a:xfrm>
            <a:off x="762763" y="3105160"/>
            <a:ext cx="222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700"/>
          </a:p>
        </p:txBody>
      </p:sp>
      <p:sp>
        <p:nvSpPr>
          <p:cNvPr id="91" name="Google Shape;91;p14"/>
          <p:cNvSpPr txBox="1"/>
          <p:nvPr/>
        </p:nvSpPr>
        <p:spPr>
          <a:xfrm>
            <a:off x="1112026" y="3673485"/>
            <a:ext cx="2721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Distribution of Overall Scores</a:t>
            </a:r>
            <a:endParaRPr sz="700"/>
          </a:p>
        </p:txBody>
      </p:sp>
      <p:sp>
        <p:nvSpPr>
          <p:cNvPr id="92" name="Google Shape;92;p14"/>
          <p:cNvSpPr txBox="1"/>
          <p:nvPr/>
        </p:nvSpPr>
        <p:spPr>
          <a:xfrm>
            <a:off x="762763" y="3673485"/>
            <a:ext cx="222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700"/>
          </a:p>
        </p:txBody>
      </p:sp>
      <p:sp>
        <p:nvSpPr>
          <p:cNvPr id="93" name="Google Shape;93;p14"/>
          <p:cNvSpPr txBox="1"/>
          <p:nvPr/>
        </p:nvSpPr>
        <p:spPr>
          <a:xfrm>
            <a:off x="1112026" y="4241811"/>
            <a:ext cx="2721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Distribution of Essay Lengths</a:t>
            </a:r>
            <a:endParaRPr sz="12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762763" y="4241811"/>
            <a:ext cx="222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sz="700"/>
          </a:p>
        </p:txBody>
      </p:sp>
      <p:sp>
        <p:nvSpPr>
          <p:cNvPr id="95" name="Google Shape;95;p14"/>
          <p:cNvSpPr txBox="1"/>
          <p:nvPr/>
        </p:nvSpPr>
        <p:spPr>
          <a:xfrm>
            <a:off x="4810647" y="1967979"/>
            <a:ext cx="2721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Essay Length vs. Overall Score</a:t>
            </a:r>
            <a:endParaRPr sz="12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461384" y="1967979"/>
            <a:ext cx="222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sz="700"/>
          </a:p>
        </p:txBody>
      </p:sp>
      <p:sp>
        <p:nvSpPr>
          <p:cNvPr id="97" name="Google Shape;97;p14"/>
          <p:cNvSpPr txBox="1"/>
          <p:nvPr/>
        </p:nvSpPr>
        <p:spPr>
          <a:xfrm>
            <a:off x="4810647" y="2537367"/>
            <a:ext cx="2721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Overall Scores by Task Type</a:t>
            </a:r>
            <a:endParaRPr sz="700"/>
          </a:p>
        </p:txBody>
      </p:sp>
      <p:sp>
        <p:nvSpPr>
          <p:cNvPr id="98" name="Google Shape;98;p14"/>
          <p:cNvSpPr txBox="1"/>
          <p:nvPr/>
        </p:nvSpPr>
        <p:spPr>
          <a:xfrm>
            <a:off x="4461384" y="2537367"/>
            <a:ext cx="222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 sz="700"/>
          </a:p>
        </p:txBody>
      </p:sp>
      <p:sp>
        <p:nvSpPr>
          <p:cNvPr id="99" name="Google Shape;99;p14"/>
          <p:cNvSpPr txBox="1"/>
          <p:nvPr/>
        </p:nvSpPr>
        <p:spPr>
          <a:xfrm>
            <a:off x="4810647" y="3105692"/>
            <a:ext cx="2721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Correlation Between Essay Length and Overall Scores</a:t>
            </a:r>
            <a:endParaRPr sz="700"/>
          </a:p>
        </p:txBody>
      </p:sp>
      <p:sp>
        <p:nvSpPr>
          <p:cNvPr id="100" name="Google Shape;100;p14"/>
          <p:cNvSpPr txBox="1"/>
          <p:nvPr/>
        </p:nvSpPr>
        <p:spPr>
          <a:xfrm>
            <a:off x="4461384" y="3105692"/>
            <a:ext cx="222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endParaRPr sz="700"/>
          </a:p>
        </p:txBody>
      </p:sp>
      <p:sp>
        <p:nvSpPr>
          <p:cNvPr id="101" name="Google Shape;101;p14"/>
          <p:cNvSpPr txBox="1"/>
          <p:nvPr/>
        </p:nvSpPr>
        <p:spPr>
          <a:xfrm>
            <a:off x="4810647" y="3674017"/>
            <a:ext cx="2721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Word Cloud of Essays &amp; Word Cloud of Examiner Comments</a:t>
            </a:r>
            <a:endParaRPr sz="700"/>
          </a:p>
        </p:txBody>
      </p:sp>
      <p:sp>
        <p:nvSpPr>
          <p:cNvPr id="102" name="Google Shape;102;p14"/>
          <p:cNvSpPr txBox="1"/>
          <p:nvPr/>
        </p:nvSpPr>
        <p:spPr>
          <a:xfrm>
            <a:off x="4461384" y="3674017"/>
            <a:ext cx="222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9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/>
          <p:nvPr/>
        </p:nvSpPr>
        <p:spPr>
          <a:xfrm>
            <a:off x="5691937" y="0"/>
            <a:ext cx="3453672" cy="5145895"/>
          </a:xfrm>
          <a:custGeom>
            <a:rect b="b" l="l" r="r" t="t"/>
            <a:pathLst>
              <a:path extrusionOk="0" h="1415652" w="950116">
                <a:moveTo>
                  <a:pt x="0" y="0"/>
                </a:moveTo>
                <a:lnTo>
                  <a:pt x="950116" y="0"/>
                </a:lnTo>
                <a:lnTo>
                  <a:pt x="950116" y="1415652"/>
                </a:lnTo>
                <a:lnTo>
                  <a:pt x="0" y="141565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8449" t="-9239"/>
            </a:stretch>
          </a:blipFill>
          <a:ln>
            <a:noFill/>
          </a:ln>
        </p:spPr>
      </p:sp>
      <p:grpSp>
        <p:nvGrpSpPr>
          <p:cNvPr id="108" name="Google Shape;108;p15"/>
          <p:cNvGrpSpPr/>
          <p:nvPr/>
        </p:nvGrpSpPr>
        <p:grpSpPr>
          <a:xfrm>
            <a:off x="590550" y="669167"/>
            <a:ext cx="6288971" cy="4141198"/>
            <a:chOff x="0" y="-38100"/>
            <a:chExt cx="3312600" cy="2181300"/>
          </a:xfrm>
        </p:grpSpPr>
        <p:sp>
          <p:nvSpPr>
            <p:cNvPr id="109" name="Google Shape;109;p15"/>
            <p:cNvSpPr/>
            <p:nvPr/>
          </p:nvSpPr>
          <p:spPr>
            <a:xfrm>
              <a:off x="0" y="0"/>
              <a:ext cx="3312549" cy="2143144"/>
            </a:xfrm>
            <a:custGeom>
              <a:rect b="b" l="l" r="r" t="t"/>
              <a:pathLst>
                <a:path extrusionOk="0" h="2143144" w="3312549">
                  <a:moveTo>
                    <a:pt x="12311" y="0"/>
                  </a:moveTo>
                  <a:lnTo>
                    <a:pt x="3300238" y="0"/>
                  </a:lnTo>
                  <a:cubicBezTo>
                    <a:pt x="3307037" y="0"/>
                    <a:pt x="3312549" y="5512"/>
                    <a:pt x="3312549" y="12311"/>
                  </a:cubicBezTo>
                  <a:lnTo>
                    <a:pt x="3312549" y="2130834"/>
                  </a:lnTo>
                  <a:cubicBezTo>
                    <a:pt x="3312549" y="2134099"/>
                    <a:pt x="3311251" y="2137230"/>
                    <a:pt x="3308943" y="2139539"/>
                  </a:cubicBezTo>
                  <a:cubicBezTo>
                    <a:pt x="3306634" y="2141847"/>
                    <a:pt x="3303503" y="2143144"/>
                    <a:pt x="3300238" y="2143144"/>
                  </a:cubicBezTo>
                  <a:lnTo>
                    <a:pt x="12311" y="2143144"/>
                  </a:lnTo>
                  <a:cubicBezTo>
                    <a:pt x="9046" y="2143144"/>
                    <a:pt x="5915" y="2141847"/>
                    <a:pt x="3606" y="2139539"/>
                  </a:cubicBezTo>
                  <a:cubicBezTo>
                    <a:pt x="1297" y="2137230"/>
                    <a:pt x="0" y="2134099"/>
                    <a:pt x="0" y="2130834"/>
                  </a:cubicBezTo>
                  <a:lnTo>
                    <a:pt x="0" y="12311"/>
                  </a:lnTo>
                  <a:cubicBezTo>
                    <a:pt x="0" y="9046"/>
                    <a:pt x="1297" y="5915"/>
                    <a:pt x="3606" y="3606"/>
                  </a:cubicBezTo>
                  <a:cubicBezTo>
                    <a:pt x="5915" y="1297"/>
                    <a:pt x="9046" y="0"/>
                    <a:pt x="12311" y="0"/>
                  </a:cubicBezTo>
                  <a:close/>
                </a:path>
              </a:pathLst>
            </a:custGeom>
            <a:solidFill>
              <a:srgbClr val="000000"/>
            </a:solidFill>
            <a:ln cap="sq" cmpd="sng" w="38100">
              <a:solidFill>
                <a:srgbClr val="E5E1D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5"/>
            <p:cNvSpPr txBox="1"/>
            <p:nvPr/>
          </p:nvSpPr>
          <p:spPr>
            <a:xfrm>
              <a:off x="0" y="-38100"/>
              <a:ext cx="3312600" cy="21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" name="Google Shape;111;p15"/>
          <p:cNvSpPr/>
          <p:nvPr/>
        </p:nvSpPr>
        <p:spPr>
          <a:xfrm flipH="1" rot="6631348">
            <a:off x="-4053823" y="917184"/>
            <a:ext cx="6100630" cy="4404255"/>
          </a:xfrm>
          <a:custGeom>
            <a:rect b="b" l="l" r="r" t="t"/>
            <a:pathLst>
              <a:path extrusionOk="0"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15"/>
          <p:cNvSpPr/>
          <p:nvPr/>
        </p:nvSpPr>
        <p:spPr>
          <a:xfrm>
            <a:off x="5106316" y="189145"/>
            <a:ext cx="325205" cy="325205"/>
          </a:xfrm>
          <a:custGeom>
            <a:rect b="b" l="l" r="r" t="t"/>
            <a:pathLst>
              <a:path extrusionOk="0"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p15"/>
          <p:cNvSpPr txBox="1"/>
          <p:nvPr/>
        </p:nvSpPr>
        <p:spPr>
          <a:xfrm>
            <a:off x="1341775" y="2197521"/>
            <a:ext cx="48060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The dataset contains 1435 entries and is centered on IELTS writing tasks. It includes essays written by participants, along with task details and overall scores.</a:t>
            </a:r>
            <a:endParaRPr sz="1200"/>
          </a:p>
        </p:txBody>
      </p:sp>
      <p:sp>
        <p:nvSpPr>
          <p:cNvPr id="114" name="Google Shape;114;p15"/>
          <p:cNvSpPr txBox="1"/>
          <p:nvPr/>
        </p:nvSpPr>
        <p:spPr>
          <a:xfrm>
            <a:off x="1169498" y="1142625"/>
            <a:ext cx="4806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DATASET DESCRIPTION</a:t>
            </a:r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6"/>
          <p:cNvGrpSpPr/>
          <p:nvPr/>
        </p:nvGrpSpPr>
        <p:grpSpPr>
          <a:xfrm rot="5400000">
            <a:off x="2255414" y="2365254"/>
            <a:ext cx="4364695" cy="413136"/>
            <a:chOff x="0" y="-38100"/>
            <a:chExt cx="2299023" cy="217623"/>
          </a:xfrm>
        </p:grpSpPr>
        <p:sp>
          <p:nvSpPr>
            <p:cNvPr id="120" name="Google Shape;120;p16"/>
            <p:cNvSpPr/>
            <p:nvPr/>
          </p:nvSpPr>
          <p:spPr>
            <a:xfrm>
              <a:off x="0" y="0"/>
              <a:ext cx="2299023" cy="179523"/>
            </a:xfrm>
            <a:custGeom>
              <a:rect b="b" l="l" r="r" t="t"/>
              <a:pathLst>
                <a:path extrusionOk="0" h="179523" w="2299023">
                  <a:moveTo>
                    <a:pt x="56762" y="0"/>
                  </a:moveTo>
                  <a:lnTo>
                    <a:pt x="2242261" y="0"/>
                  </a:lnTo>
                  <a:cubicBezTo>
                    <a:pt x="2257315" y="0"/>
                    <a:pt x="2271753" y="5980"/>
                    <a:pt x="2282398" y="16625"/>
                  </a:cubicBezTo>
                  <a:cubicBezTo>
                    <a:pt x="2293043" y="27270"/>
                    <a:pt x="2299023" y="41708"/>
                    <a:pt x="2299023" y="56762"/>
                  </a:cubicBezTo>
                  <a:lnTo>
                    <a:pt x="2299023" y="122760"/>
                  </a:lnTo>
                  <a:cubicBezTo>
                    <a:pt x="2299023" y="137815"/>
                    <a:pt x="2293043" y="152252"/>
                    <a:pt x="2282398" y="162897"/>
                  </a:cubicBezTo>
                  <a:cubicBezTo>
                    <a:pt x="2271753" y="173542"/>
                    <a:pt x="2257315" y="179523"/>
                    <a:pt x="2242261" y="179523"/>
                  </a:cubicBezTo>
                  <a:lnTo>
                    <a:pt x="56762" y="179523"/>
                  </a:lnTo>
                  <a:cubicBezTo>
                    <a:pt x="41708" y="179523"/>
                    <a:pt x="27270" y="173542"/>
                    <a:pt x="16625" y="162897"/>
                  </a:cubicBezTo>
                  <a:cubicBezTo>
                    <a:pt x="5980" y="152252"/>
                    <a:pt x="0" y="137815"/>
                    <a:pt x="0" y="122760"/>
                  </a:cubicBezTo>
                  <a:lnTo>
                    <a:pt x="0" y="56762"/>
                  </a:lnTo>
                  <a:cubicBezTo>
                    <a:pt x="0" y="41708"/>
                    <a:pt x="5980" y="27270"/>
                    <a:pt x="16625" y="16625"/>
                  </a:cubicBezTo>
                  <a:cubicBezTo>
                    <a:pt x="27270" y="5980"/>
                    <a:pt x="41708" y="0"/>
                    <a:pt x="567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E5E1D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6"/>
            <p:cNvSpPr txBox="1"/>
            <p:nvPr/>
          </p:nvSpPr>
          <p:spPr>
            <a:xfrm>
              <a:off x="0" y="-38100"/>
              <a:ext cx="2298900" cy="2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16"/>
          <p:cNvSpPr/>
          <p:nvPr/>
        </p:nvSpPr>
        <p:spPr>
          <a:xfrm>
            <a:off x="4287294" y="463391"/>
            <a:ext cx="228600" cy="230327"/>
          </a:xfrm>
          <a:custGeom>
            <a:rect b="b" l="l" r="r" t="t"/>
            <a:pathLst>
              <a:path extrusionOk="0"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3" name="Google Shape;123;p16"/>
          <p:cNvSpPr/>
          <p:nvPr/>
        </p:nvSpPr>
        <p:spPr>
          <a:xfrm>
            <a:off x="4287294" y="2271721"/>
            <a:ext cx="228600" cy="230328"/>
          </a:xfrm>
          <a:custGeom>
            <a:rect b="b" l="l" r="r" t="t"/>
            <a:pathLst>
              <a:path extrusionOk="0"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4" name="Google Shape;124;p16"/>
          <p:cNvSpPr/>
          <p:nvPr/>
        </p:nvSpPr>
        <p:spPr>
          <a:xfrm>
            <a:off x="4287300" y="4232827"/>
            <a:ext cx="228600" cy="169291"/>
          </a:xfrm>
          <a:custGeom>
            <a:rect b="b" l="l" r="r" t="t"/>
            <a:pathLst>
              <a:path extrusionOk="0"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5" name="Google Shape;125;p16"/>
          <p:cNvSpPr/>
          <p:nvPr/>
        </p:nvSpPr>
        <p:spPr>
          <a:xfrm>
            <a:off x="514350" y="4180940"/>
            <a:ext cx="448210" cy="448210"/>
          </a:xfrm>
          <a:custGeom>
            <a:rect b="b" l="l" r="r" t="t"/>
            <a:pathLst>
              <a:path extrusionOk="0" h="896420" w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6" name="Google Shape;126;p16"/>
          <p:cNvSpPr/>
          <p:nvPr/>
        </p:nvSpPr>
        <p:spPr>
          <a:xfrm rot="10438560">
            <a:off x="-348671" y="-1894167"/>
            <a:ext cx="3977974" cy="4265924"/>
          </a:xfrm>
          <a:custGeom>
            <a:rect b="b" l="l" r="r" t="t"/>
            <a:pathLst>
              <a:path extrusionOk="0" h="8527373" w="7951775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7" name="Google Shape;127;p16"/>
          <p:cNvSpPr txBox="1"/>
          <p:nvPr/>
        </p:nvSpPr>
        <p:spPr>
          <a:xfrm>
            <a:off x="4860953" y="463391"/>
            <a:ext cx="2599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Task_Type:</a:t>
            </a:r>
            <a:endParaRPr sz="700"/>
          </a:p>
        </p:txBody>
      </p:sp>
      <p:sp>
        <p:nvSpPr>
          <p:cNvPr id="128" name="Google Shape;128;p16"/>
          <p:cNvSpPr txBox="1"/>
          <p:nvPr/>
        </p:nvSpPr>
        <p:spPr>
          <a:xfrm>
            <a:off x="4822853" y="815972"/>
            <a:ext cx="3730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Represents the type of writing task (e.g., essay, report).</a:t>
            </a:r>
            <a:endParaRPr sz="700"/>
          </a:p>
        </p:txBody>
      </p:sp>
      <p:sp>
        <p:nvSpPr>
          <p:cNvPr id="129" name="Google Shape;129;p16"/>
          <p:cNvSpPr txBox="1"/>
          <p:nvPr/>
        </p:nvSpPr>
        <p:spPr>
          <a:xfrm>
            <a:off x="514350" y="3029585"/>
            <a:ext cx="292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KEY FEATURES</a:t>
            </a:r>
            <a:endParaRPr sz="700"/>
          </a:p>
        </p:txBody>
      </p:sp>
      <p:sp>
        <p:nvSpPr>
          <p:cNvPr id="130" name="Google Shape;130;p16"/>
          <p:cNvSpPr txBox="1"/>
          <p:nvPr/>
        </p:nvSpPr>
        <p:spPr>
          <a:xfrm>
            <a:off x="4860953" y="2208372"/>
            <a:ext cx="2599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Question:</a:t>
            </a:r>
            <a:endParaRPr sz="700"/>
          </a:p>
        </p:txBody>
      </p:sp>
      <p:sp>
        <p:nvSpPr>
          <p:cNvPr id="131" name="Google Shape;131;p16"/>
          <p:cNvSpPr txBox="1"/>
          <p:nvPr/>
        </p:nvSpPr>
        <p:spPr>
          <a:xfrm>
            <a:off x="4860950" y="2454197"/>
            <a:ext cx="37308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The overall score assigned to each essay, reflecting its quality.</a:t>
            </a:r>
            <a:endParaRPr sz="11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4860953" y="4177331"/>
            <a:ext cx="2599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Essay:</a:t>
            </a:r>
            <a:endParaRPr sz="700"/>
          </a:p>
        </p:txBody>
      </p:sp>
      <p:sp>
        <p:nvSpPr>
          <p:cNvPr id="133" name="Google Shape;133;p16"/>
          <p:cNvSpPr txBox="1"/>
          <p:nvPr/>
        </p:nvSpPr>
        <p:spPr>
          <a:xfrm>
            <a:off x="4860953" y="4422929"/>
            <a:ext cx="3730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The written responses of participants</a:t>
            </a:r>
            <a:endParaRPr sz="700"/>
          </a:p>
        </p:txBody>
      </p:sp>
      <p:sp>
        <p:nvSpPr>
          <p:cNvPr id="134" name="Google Shape;134;p16"/>
          <p:cNvSpPr txBox="1"/>
          <p:nvPr/>
        </p:nvSpPr>
        <p:spPr>
          <a:xfrm>
            <a:off x="4860953" y="3084491"/>
            <a:ext cx="2599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Examiner_Comment</a:t>
            </a:r>
            <a:r>
              <a:rPr b="1" lang="en" sz="1300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700"/>
          </a:p>
        </p:txBody>
      </p:sp>
      <p:sp>
        <p:nvSpPr>
          <p:cNvPr id="135" name="Google Shape;135;p16"/>
          <p:cNvSpPr txBox="1"/>
          <p:nvPr/>
        </p:nvSpPr>
        <p:spPr>
          <a:xfrm>
            <a:off x="4860953" y="1397791"/>
            <a:ext cx="2599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Overall</a:t>
            </a:r>
            <a:r>
              <a:rPr b="1" lang="en" sz="1300">
                <a:solidFill>
                  <a:srgbClr val="FFD944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700"/>
          </a:p>
        </p:txBody>
      </p:sp>
      <p:sp>
        <p:nvSpPr>
          <p:cNvPr id="136" name="Google Shape;136;p16"/>
          <p:cNvSpPr txBox="1"/>
          <p:nvPr/>
        </p:nvSpPr>
        <p:spPr>
          <a:xfrm>
            <a:off x="4860953" y="1776972"/>
            <a:ext cx="3730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Represents the type of writing task (e.g., essay, report).</a:t>
            </a:r>
            <a:endParaRPr sz="700"/>
          </a:p>
        </p:txBody>
      </p:sp>
      <p:sp>
        <p:nvSpPr>
          <p:cNvPr id="137" name="Google Shape;137;p16"/>
          <p:cNvSpPr txBox="1"/>
          <p:nvPr/>
        </p:nvSpPr>
        <p:spPr>
          <a:xfrm>
            <a:off x="4860953" y="3434410"/>
            <a:ext cx="37308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Sparse feedback provided by examiners for a subset of entries.</a:t>
            </a:r>
            <a:endParaRPr sz="700"/>
          </a:p>
        </p:txBody>
      </p:sp>
      <p:sp>
        <p:nvSpPr>
          <p:cNvPr id="138" name="Google Shape;138;p16"/>
          <p:cNvSpPr/>
          <p:nvPr/>
        </p:nvSpPr>
        <p:spPr>
          <a:xfrm>
            <a:off x="4287300" y="3099902"/>
            <a:ext cx="228600" cy="169291"/>
          </a:xfrm>
          <a:custGeom>
            <a:rect b="b" l="l" r="r" t="t"/>
            <a:pathLst>
              <a:path extrusionOk="0"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p16"/>
          <p:cNvSpPr/>
          <p:nvPr/>
        </p:nvSpPr>
        <p:spPr>
          <a:xfrm>
            <a:off x="4287288" y="1398077"/>
            <a:ext cx="228600" cy="169291"/>
          </a:xfrm>
          <a:custGeom>
            <a:rect b="b" l="l" r="r" t="t"/>
            <a:pathLst>
              <a:path extrusionOk="0"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/>
          <p:nvPr/>
        </p:nvSpPr>
        <p:spPr>
          <a:xfrm rot="-2174304">
            <a:off x="5609506" y="65801"/>
            <a:ext cx="5054403" cy="5453526"/>
          </a:xfrm>
          <a:custGeom>
            <a:rect b="b" l="l" r="r" t="t"/>
            <a:pathLst>
              <a:path extrusionOk="0" h="10895890" w="10128448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59" r="-149" t="0"/>
            </a:stretch>
          </a:blipFill>
          <a:ln>
            <a:noFill/>
          </a:ln>
        </p:spPr>
      </p:sp>
      <p:sp>
        <p:nvSpPr>
          <p:cNvPr id="145" name="Google Shape;145;p17"/>
          <p:cNvSpPr/>
          <p:nvPr/>
        </p:nvSpPr>
        <p:spPr>
          <a:xfrm>
            <a:off x="-1140236" y="3981461"/>
            <a:ext cx="2873860" cy="1692040"/>
          </a:xfrm>
          <a:custGeom>
            <a:rect b="b" l="l" r="r" t="t"/>
            <a:pathLst>
              <a:path extrusionOk="0"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43178" l="-18299" r="0" t="0"/>
            </a:stretch>
          </a:blipFill>
          <a:ln>
            <a:noFill/>
          </a:ln>
        </p:spPr>
      </p:sp>
      <p:sp>
        <p:nvSpPr>
          <p:cNvPr id="146" name="Google Shape;146;p17"/>
          <p:cNvSpPr/>
          <p:nvPr/>
        </p:nvSpPr>
        <p:spPr>
          <a:xfrm>
            <a:off x="3598018" y="4303945"/>
            <a:ext cx="325205" cy="325205"/>
          </a:xfrm>
          <a:custGeom>
            <a:rect b="b" l="l" r="r" t="t"/>
            <a:pathLst>
              <a:path extrusionOk="0"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47" name="Google Shape;147;p17"/>
          <p:cNvGrpSpPr/>
          <p:nvPr/>
        </p:nvGrpSpPr>
        <p:grpSpPr>
          <a:xfrm>
            <a:off x="4572000" y="473860"/>
            <a:ext cx="4114800" cy="4114800"/>
            <a:chOff x="0" y="0"/>
            <a:chExt cx="812800" cy="812800"/>
          </a:xfrm>
        </p:grpSpPr>
        <p:sp>
          <p:nvSpPr>
            <p:cNvPr id="148" name="Google Shape;148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 cmpd="sng" w="38100">
              <a:solidFill>
                <a:srgbClr val="E5E1D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" name="Google Shape;150;p17"/>
          <p:cNvGrpSpPr/>
          <p:nvPr/>
        </p:nvGrpSpPr>
        <p:grpSpPr>
          <a:xfrm>
            <a:off x="4780132" y="532532"/>
            <a:ext cx="3264530" cy="3264530"/>
            <a:chOff x="0" y="0"/>
            <a:chExt cx="812800" cy="812800"/>
          </a:xfrm>
        </p:grpSpPr>
        <p:sp>
          <p:nvSpPr>
            <p:cNvPr id="151" name="Google Shape;151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 cmpd="sng" w="38100">
              <a:solidFill>
                <a:srgbClr val="E5E1D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" name="Google Shape;153;p17"/>
          <p:cNvGrpSpPr/>
          <p:nvPr/>
        </p:nvGrpSpPr>
        <p:grpSpPr>
          <a:xfrm>
            <a:off x="5024436" y="592072"/>
            <a:ext cx="2303475" cy="2303475"/>
            <a:chOff x="0" y="0"/>
            <a:chExt cx="812800" cy="812800"/>
          </a:xfrm>
        </p:grpSpPr>
        <p:sp>
          <p:nvSpPr>
            <p:cNvPr id="154" name="Google Shape;154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 cmpd="sng" w="38100">
              <a:solidFill>
                <a:srgbClr val="E5E1D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7"/>
          <p:cNvSpPr txBox="1"/>
          <p:nvPr/>
        </p:nvSpPr>
        <p:spPr>
          <a:xfrm>
            <a:off x="471488" y="2024503"/>
            <a:ext cx="35940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Most essays are scored, but other columns like Task_Response, Coherence_Cohesion, etc., are empty. This dataset is suitable for natural language processing tasks such as essay scoring, linguistic pattern analysis, and understanding correlations between essay characteristics and scores.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471488" y="853211"/>
            <a:ext cx="294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Other Features</a:t>
            </a:r>
            <a:endParaRPr b="1" sz="3000">
              <a:solidFill>
                <a:srgbClr val="FBF9F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/>
          <p:nvPr/>
        </p:nvSpPr>
        <p:spPr>
          <a:xfrm>
            <a:off x="5540441" y="2272220"/>
            <a:ext cx="325205" cy="325205"/>
          </a:xfrm>
          <a:custGeom>
            <a:rect b="b" l="l" r="r" t="t"/>
            <a:pathLst>
              <a:path extrusionOk="0"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63" name="Google Shape;16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175" y="972450"/>
            <a:ext cx="4972250" cy="292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/>
          <p:nvPr/>
        </p:nvSpPr>
        <p:spPr>
          <a:xfrm>
            <a:off x="5540450" y="1109400"/>
            <a:ext cx="3057900" cy="29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The scores range from 0 to a higher value, with most essays clustering around a specific score range. This gives insight into the scoring tendencies.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784900" y="201025"/>
            <a:ext cx="39837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Distribution of Overall Scores</a:t>
            </a:r>
            <a:endParaRPr b="1" sz="1800" u="sng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66" name="Google Shape;166;p18"/>
          <p:cNvGrpSpPr/>
          <p:nvPr/>
        </p:nvGrpSpPr>
        <p:grpSpPr>
          <a:xfrm>
            <a:off x="459275" y="347390"/>
            <a:ext cx="7669627" cy="397546"/>
            <a:chOff x="0" y="-19052"/>
            <a:chExt cx="4039835" cy="209400"/>
          </a:xfrm>
        </p:grpSpPr>
        <p:sp>
          <p:nvSpPr>
            <p:cNvPr id="167" name="Google Shape;167;p18"/>
            <p:cNvSpPr/>
            <p:nvPr/>
          </p:nvSpPr>
          <p:spPr>
            <a:xfrm>
              <a:off x="0" y="0"/>
              <a:ext cx="4039835" cy="171301"/>
            </a:xfrm>
            <a:custGeom>
              <a:rect b="b" l="l" r="r" t="t"/>
              <a:pathLst>
                <a:path extrusionOk="0" h="171301" w="4039835">
                  <a:moveTo>
                    <a:pt x="30284" y="0"/>
                  </a:moveTo>
                  <a:lnTo>
                    <a:pt x="4009551" y="0"/>
                  </a:lnTo>
                  <a:cubicBezTo>
                    <a:pt x="4026276" y="0"/>
                    <a:pt x="4039835" y="13559"/>
                    <a:pt x="4039835" y="30284"/>
                  </a:cubicBezTo>
                  <a:lnTo>
                    <a:pt x="4039835" y="141018"/>
                  </a:lnTo>
                  <a:cubicBezTo>
                    <a:pt x="4039835" y="157743"/>
                    <a:pt x="4026276" y="171301"/>
                    <a:pt x="4009551" y="171301"/>
                  </a:cubicBezTo>
                  <a:lnTo>
                    <a:pt x="30284" y="171301"/>
                  </a:lnTo>
                  <a:cubicBezTo>
                    <a:pt x="13559" y="171301"/>
                    <a:pt x="0" y="157743"/>
                    <a:pt x="0" y="141018"/>
                  </a:cubicBezTo>
                  <a:lnTo>
                    <a:pt x="0" y="30284"/>
                  </a:lnTo>
                  <a:cubicBezTo>
                    <a:pt x="0" y="13559"/>
                    <a:pt x="13559" y="0"/>
                    <a:pt x="302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FBF9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8"/>
            <p:cNvSpPr txBox="1"/>
            <p:nvPr/>
          </p:nvSpPr>
          <p:spPr>
            <a:xfrm>
              <a:off x="20" y="-19052"/>
              <a:ext cx="4039800" cy="2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/>
          <p:nvPr/>
        </p:nvSpPr>
        <p:spPr>
          <a:xfrm>
            <a:off x="5598391" y="2001170"/>
            <a:ext cx="325205" cy="325205"/>
          </a:xfrm>
          <a:custGeom>
            <a:rect b="b" l="l" r="r" t="t"/>
            <a:pathLst>
              <a:path extrusionOk="0"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74" name="Google Shape;17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" y="829250"/>
            <a:ext cx="4859650" cy="311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/>
          <p:nvPr/>
        </p:nvSpPr>
        <p:spPr>
          <a:xfrm>
            <a:off x="5598400" y="673825"/>
            <a:ext cx="2727300" cy="3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This scatter plot shows how essay length correlates with the overall score. Different task types are color-coded to observe variations across tasks.</a:t>
            </a:r>
            <a:endParaRPr sz="1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1076325" y="100638"/>
            <a:ext cx="57285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Distribution of Essay Lengths</a:t>
            </a:r>
            <a:endParaRPr sz="1900" u="sng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77" name="Google Shape;177;p19"/>
          <p:cNvGrpSpPr/>
          <p:nvPr/>
        </p:nvGrpSpPr>
        <p:grpSpPr>
          <a:xfrm>
            <a:off x="514350" y="279415"/>
            <a:ext cx="7669627" cy="397548"/>
            <a:chOff x="0" y="-38100"/>
            <a:chExt cx="4039835" cy="209401"/>
          </a:xfrm>
        </p:grpSpPr>
        <p:sp>
          <p:nvSpPr>
            <p:cNvPr id="178" name="Google Shape;178;p19"/>
            <p:cNvSpPr/>
            <p:nvPr/>
          </p:nvSpPr>
          <p:spPr>
            <a:xfrm>
              <a:off x="0" y="0"/>
              <a:ext cx="4039835" cy="171301"/>
            </a:xfrm>
            <a:custGeom>
              <a:rect b="b" l="l" r="r" t="t"/>
              <a:pathLst>
                <a:path extrusionOk="0" h="171301" w="4039835">
                  <a:moveTo>
                    <a:pt x="30284" y="0"/>
                  </a:moveTo>
                  <a:lnTo>
                    <a:pt x="4009551" y="0"/>
                  </a:lnTo>
                  <a:cubicBezTo>
                    <a:pt x="4026276" y="0"/>
                    <a:pt x="4039835" y="13559"/>
                    <a:pt x="4039835" y="30284"/>
                  </a:cubicBezTo>
                  <a:lnTo>
                    <a:pt x="4039835" y="141018"/>
                  </a:lnTo>
                  <a:cubicBezTo>
                    <a:pt x="4039835" y="157743"/>
                    <a:pt x="4026276" y="171301"/>
                    <a:pt x="4009551" y="171301"/>
                  </a:cubicBezTo>
                  <a:lnTo>
                    <a:pt x="30284" y="171301"/>
                  </a:lnTo>
                  <a:cubicBezTo>
                    <a:pt x="13559" y="171301"/>
                    <a:pt x="0" y="157743"/>
                    <a:pt x="0" y="141018"/>
                  </a:cubicBezTo>
                  <a:lnTo>
                    <a:pt x="0" y="30284"/>
                  </a:lnTo>
                  <a:cubicBezTo>
                    <a:pt x="0" y="13559"/>
                    <a:pt x="13559" y="0"/>
                    <a:pt x="302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FBF9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9"/>
            <p:cNvSpPr txBox="1"/>
            <p:nvPr/>
          </p:nvSpPr>
          <p:spPr>
            <a:xfrm>
              <a:off x="0" y="-38100"/>
              <a:ext cx="4039800" cy="2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/>
          <p:nvPr/>
        </p:nvSpPr>
        <p:spPr>
          <a:xfrm>
            <a:off x="6059516" y="2095545"/>
            <a:ext cx="325205" cy="325205"/>
          </a:xfrm>
          <a:custGeom>
            <a:rect b="b" l="l" r="r" t="t"/>
            <a:pathLst>
              <a:path extrusionOk="0"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85" name="Google Shape;185;p20"/>
          <p:cNvPicPr preferRelativeResize="0"/>
          <p:nvPr/>
        </p:nvPicPr>
        <p:blipFill rotWithShape="1">
          <a:blip r:embed="rId4">
            <a:alphaModFix/>
          </a:blip>
          <a:srcRect b="0" l="-1040" r="1040" t="0"/>
          <a:stretch/>
        </p:blipFill>
        <p:spPr>
          <a:xfrm>
            <a:off x="293950" y="772025"/>
            <a:ext cx="5464875" cy="359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/>
        </p:nvSpPr>
        <p:spPr>
          <a:xfrm>
            <a:off x="6202400" y="397775"/>
            <a:ext cx="21705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This scatter plot shows how essay length correlates with the overall score. Different task types are color-coded to observe variations across tasks.</a:t>
            </a:r>
            <a:endParaRPr sz="1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1409675" y="66713"/>
            <a:ext cx="54648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Essay Length vs. Overall Score</a:t>
            </a:r>
            <a:endParaRPr sz="1800" u="sng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88" name="Google Shape;188;p20"/>
          <p:cNvGrpSpPr/>
          <p:nvPr/>
        </p:nvGrpSpPr>
        <p:grpSpPr>
          <a:xfrm>
            <a:off x="542650" y="185040"/>
            <a:ext cx="7669627" cy="397548"/>
            <a:chOff x="0" y="-38100"/>
            <a:chExt cx="4039835" cy="209401"/>
          </a:xfrm>
        </p:grpSpPr>
        <p:sp>
          <p:nvSpPr>
            <p:cNvPr id="189" name="Google Shape;189;p20"/>
            <p:cNvSpPr/>
            <p:nvPr/>
          </p:nvSpPr>
          <p:spPr>
            <a:xfrm>
              <a:off x="0" y="0"/>
              <a:ext cx="4039835" cy="171301"/>
            </a:xfrm>
            <a:custGeom>
              <a:rect b="b" l="l" r="r" t="t"/>
              <a:pathLst>
                <a:path extrusionOk="0" h="171301" w="4039835">
                  <a:moveTo>
                    <a:pt x="30284" y="0"/>
                  </a:moveTo>
                  <a:lnTo>
                    <a:pt x="4009551" y="0"/>
                  </a:lnTo>
                  <a:cubicBezTo>
                    <a:pt x="4026276" y="0"/>
                    <a:pt x="4039835" y="13559"/>
                    <a:pt x="4039835" y="30284"/>
                  </a:cubicBezTo>
                  <a:lnTo>
                    <a:pt x="4039835" y="141018"/>
                  </a:lnTo>
                  <a:cubicBezTo>
                    <a:pt x="4039835" y="157743"/>
                    <a:pt x="4026276" y="171301"/>
                    <a:pt x="4009551" y="171301"/>
                  </a:cubicBezTo>
                  <a:lnTo>
                    <a:pt x="30284" y="171301"/>
                  </a:lnTo>
                  <a:cubicBezTo>
                    <a:pt x="13559" y="171301"/>
                    <a:pt x="0" y="157743"/>
                    <a:pt x="0" y="141018"/>
                  </a:cubicBezTo>
                  <a:lnTo>
                    <a:pt x="0" y="30284"/>
                  </a:lnTo>
                  <a:cubicBezTo>
                    <a:pt x="0" y="13559"/>
                    <a:pt x="13559" y="0"/>
                    <a:pt x="302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FBF9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0"/>
            <p:cNvSpPr txBox="1"/>
            <p:nvPr/>
          </p:nvSpPr>
          <p:spPr>
            <a:xfrm>
              <a:off x="0" y="-38100"/>
              <a:ext cx="4039800" cy="2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/>
          <p:nvPr/>
        </p:nvSpPr>
        <p:spPr>
          <a:xfrm>
            <a:off x="5219566" y="2332208"/>
            <a:ext cx="325205" cy="325205"/>
          </a:xfrm>
          <a:custGeom>
            <a:rect b="b" l="l" r="r" t="t"/>
            <a:pathLst>
              <a:path extrusionOk="0"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96" name="Google Shape;19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850" y="1042363"/>
            <a:ext cx="4599225" cy="30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 txBox="1"/>
          <p:nvPr/>
        </p:nvSpPr>
        <p:spPr>
          <a:xfrm>
            <a:off x="5450400" y="1042338"/>
            <a:ext cx="2752800" cy="30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The box plot shows the distribution of scores across different task types. This can help identify which tasks tend to have higher or more varied scores</a:t>
            </a:r>
            <a:endParaRPr sz="1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950000" y="0"/>
            <a:ext cx="56535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Overall Scores by Task Type</a:t>
            </a:r>
            <a:endParaRPr sz="1900" u="sng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99" name="Google Shape;199;p21"/>
          <p:cNvGrpSpPr/>
          <p:nvPr/>
        </p:nvGrpSpPr>
        <p:grpSpPr>
          <a:xfrm>
            <a:off x="428950" y="126277"/>
            <a:ext cx="7669627" cy="397548"/>
            <a:chOff x="0" y="-38100"/>
            <a:chExt cx="4039835" cy="209401"/>
          </a:xfrm>
        </p:grpSpPr>
        <p:sp>
          <p:nvSpPr>
            <p:cNvPr id="200" name="Google Shape;200;p21"/>
            <p:cNvSpPr/>
            <p:nvPr/>
          </p:nvSpPr>
          <p:spPr>
            <a:xfrm>
              <a:off x="0" y="0"/>
              <a:ext cx="4039835" cy="171301"/>
            </a:xfrm>
            <a:custGeom>
              <a:rect b="b" l="l" r="r" t="t"/>
              <a:pathLst>
                <a:path extrusionOk="0" h="171301" w="4039835">
                  <a:moveTo>
                    <a:pt x="30284" y="0"/>
                  </a:moveTo>
                  <a:lnTo>
                    <a:pt x="4009551" y="0"/>
                  </a:lnTo>
                  <a:cubicBezTo>
                    <a:pt x="4026276" y="0"/>
                    <a:pt x="4039835" y="13559"/>
                    <a:pt x="4039835" y="30284"/>
                  </a:cubicBezTo>
                  <a:lnTo>
                    <a:pt x="4039835" y="141018"/>
                  </a:lnTo>
                  <a:cubicBezTo>
                    <a:pt x="4039835" y="157743"/>
                    <a:pt x="4026276" y="171301"/>
                    <a:pt x="4009551" y="171301"/>
                  </a:cubicBezTo>
                  <a:lnTo>
                    <a:pt x="30284" y="171301"/>
                  </a:lnTo>
                  <a:cubicBezTo>
                    <a:pt x="13559" y="171301"/>
                    <a:pt x="0" y="157743"/>
                    <a:pt x="0" y="141018"/>
                  </a:cubicBezTo>
                  <a:lnTo>
                    <a:pt x="0" y="30284"/>
                  </a:lnTo>
                  <a:cubicBezTo>
                    <a:pt x="0" y="13559"/>
                    <a:pt x="13559" y="0"/>
                    <a:pt x="302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FBF9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201" name="Google Shape;201;p21"/>
            <p:cNvSpPr txBox="1"/>
            <p:nvPr/>
          </p:nvSpPr>
          <p:spPr>
            <a:xfrm>
              <a:off x="0" y="-38100"/>
              <a:ext cx="4039800" cy="2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